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69" r:id="rId3"/>
    <p:sldId id="257" r:id="rId4"/>
    <p:sldId id="266" r:id="rId5"/>
    <p:sldId id="258" r:id="rId6"/>
    <p:sldId id="259" r:id="rId7"/>
    <p:sldId id="261" r:id="rId8"/>
    <p:sldId id="262" r:id="rId9"/>
    <p:sldId id="263" r:id="rId10"/>
    <p:sldId id="265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48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423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7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74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8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52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0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4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06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26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4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B1F6-B3AB-449D-9EB9-08A277DA073C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68A908-E6AB-4851-8FDF-D48BF7009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estbrookeconsulting.weebly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21102"/>
            <a:ext cx="9144000" cy="977912"/>
          </a:xfrm>
        </p:spPr>
        <p:txBody>
          <a:bodyPr/>
          <a:lstStyle/>
          <a:p>
            <a:pPr algn="ctr"/>
            <a:r>
              <a:rPr lang="en-US" dirty="0" err="1" smtClean="0"/>
              <a:t>Westbrooke</a:t>
            </a:r>
            <a:r>
              <a:rPr lang="en-US" dirty="0" smtClean="0"/>
              <a:t> Consulting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477" y="2013166"/>
            <a:ext cx="3477046" cy="34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68" y="2995784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$175,000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3" y="838546"/>
            <a:ext cx="3929055" cy="2619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99" y="589565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Industry Success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993" y="4867426"/>
            <a:ext cx="1714500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03" y="2267922"/>
            <a:ext cx="3939546" cy="3044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60" y="1690688"/>
            <a:ext cx="28575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4390622"/>
            <a:ext cx="2536468" cy="2078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2" y="3958593"/>
            <a:ext cx="2162079" cy="21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32737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Professional Assistance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training to senior management</a:t>
            </a:r>
          </a:p>
          <a:p>
            <a:r>
              <a:rPr lang="en-US" dirty="0" smtClean="0"/>
              <a:t>Provide 24 hour assistance while becoming familiar with database</a:t>
            </a:r>
          </a:p>
          <a:p>
            <a:r>
              <a:rPr lang="en-US" dirty="0" smtClean="0"/>
              <a:t>Will update database for one full year with no charge</a:t>
            </a:r>
          </a:p>
        </p:txBody>
      </p:sp>
    </p:spTree>
    <p:extLst>
      <p:ext uri="{BB962C8B-B14F-4D97-AF65-F5344CB8AC3E}">
        <p14:creationId xmlns:p14="http://schemas.microsoft.com/office/powerpoint/2010/main" val="10374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657225"/>
            <a:ext cx="8915399" cy="2262781"/>
          </a:xfrm>
        </p:spPr>
        <p:txBody>
          <a:bodyPr/>
          <a:lstStyle/>
          <a:p>
            <a:r>
              <a:rPr lang="en-US" dirty="0" smtClean="0"/>
              <a:t>Our Website &amp;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362" y="3767729"/>
            <a:ext cx="5753100" cy="112628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hlinkClick r:id="rId2"/>
              </a:rPr>
              <a:t>Westbrooke</a:t>
            </a:r>
            <a:r>
              <a:rPr lang="en-US" sz="3600" dirty="0" smtClean="0">
                <a:hlinkClick r:id="rId2"/>
              </a:rPr>
              <a:t> Consulting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02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74488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Our Mission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30416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Achieving your objectives to gain advantage requires experience and foresight. </a:t>
            </a:r>
            <a:r>
              <a:rPr lang="en-US" sz="2400" dirty="0" smtClean="0"/>
              <a:t>Make </a:t>
            </a:r>
            <a:r>
              <a:rPr lang="en-US" sz="2400" dirty="0"/>
              <a:t>the best decisions to move your business forward with confidence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6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Overview of M&amp;T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Departments</a:t>
            </a:r>
            <a:endParaRPr lang="en-US" dirty="0"/>
          </a:p>
          <a:p>
            <a:r>
              <a:rPr lang="en-US" dirty="0" smtClean="0"/>
              <a:t>Accounts payable</a:t>
            </a:r>
            <a:endParaRPr lang="en-US" dirty="0"/>
          </a:p>
          <a:p>
            <a:r>
              <a:rPr lang="en-US" dirty="0" smtClean="0">
                <a:solidFill>
                  <a:srgbClr val="92D050"/>
                </a:solidFill>
              </a:rPr>
              <a:t>Investor Reporting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Bayview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Lakeview</a:t>
            </a:r>
          </a:p>
          <a:p>
            <a:r>
              <a:rPr lang="en-US" dirty="0" smtClean="0"/>
              <a:t>Risk Management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595074" y="5511112"/>
            <a:ext cx="8483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</a:rPr>
              <a:t>Departments in green directly handle loans and reporting activities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648" y="2404940"/>
            <a:ext cx="4464657" cy="1325563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Benefits 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3237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Condensed Database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7353" t="12518" r="24091" b="11985"/>
          <a:stretch/>
        </p:blipFill>
        <p:spPr>
          <a:xfrm>
            <a:off x="3207115" y="1578545"/>
            <a:ext cx="7683306" cy="485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339" y="615484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Decrease risk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76" t="17548" r="25060" b="8991"/>
          <a:stretch/>
        </p:blipFill>
        <p:spPr>
          <a:xfrm>
            <a:off x="4220309" y="1690688"/>
            <a:ext cx="6597748" cy="48006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09" y="1690688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excel documents and moving data files means less risk for human error if all the information can be stored on one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3180" y="529219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Decrease Labor Costs/Training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09" t="11394" r="25817" b="10529"/>
          <a:stretch/>
        </p:blipFill>
        <p:spPr>
          <a:xfrm>
            <a:off x="4037428" y="1396195"/>
            <a:ext cx="6783193" cy="5357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78" y="2053883"/>
            <a:ext cx="3418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Cut our labor force by about half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turn this would cut our cost of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222" y="624110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Higher Worker Productivity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258" t="20901" r="22130" b="11482"/>
          <a:stretch/>
        </p:blipFill>
        <p:spPr>
          <a:xfrm>
            <a:off x="3967091" y="2037337"/>
            <a:ext cx="6639951" cy="4234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5251" y="2140854"/>
            <a:ext cx="329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time employees don’t have to waste waiting for their excel file of loan information they can be doing other jobs or taking on more projects and loans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7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72352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Savings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efficiency of the database would cut our workforce in half</a:t>
            </a:r>
          </a:p>
          <a:p>
            <a:pPr marL="0" indent="0">
              <a:buNone/>
            </a:pPr>
            <a:r>
              <a:rPr lang="en-US" dirty="0" smtClean="0"/>
              <a:t>Typical staff would go from about 6 people a group to 3</a:t>
            </a:r>
          </a:p>
          <a:p>
            <a:pPr marL="0" indent="0">
              <a:buNone/>
            </a:pPr>
            <a:r>
              <a:rPr lang="en-US" dirty="0" smtClean="0"/>
              <a:t>Savings of approximately $144,000 on employee salary alone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Decreases costs of hiring</a:t>
            </a:r>
            <a:r>
              <a:rPr lang="en-US" dirty="0"/>
              <a:t> </a:t>
            </a:r>
            <a:r>
              <a:rPr lang="en-US" dirty="0" smtClean="0"/>
              <a:t>and training</a:t>
            </a:r>
          </a:p>
          <a:p>
            <a:pPr marL="0" indent="0">
              <a:buNone/>
            </a:pPr>
            <a:r>
              <a:rPr lang="en-US" dirty="0" smtClean="0"/>
              <a:t>Lowers probability of human error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585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212</TotalTime>
  <Words>196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Westbrooke Consulting</vt:lpstr>
      <vt:lpstr>Our Mission </vt:lpstr>
      <vt:lpstr>Overview of M&amp;T</vt:lpstr>
      <vt:lpstr>Benefits </vt:lpstr>
      <vt:lpstr>More Condensed Database </vt:lpstr>
      <vt:lpstr>Decrease risk</vt:lpstr>
      <vt:lpstr>Decrease Labor Costs/Training</vt:lpstr>
      <vt:lpstr>Higher Worker Productivity </vt:lpstr>
      <vt:lpstr>Savings</vt:lpstr>
      <vt:lpstr>$175,000</vt:lpstr>
      <vt:lpstr>Industry Success</vt:lpstr>
      <vt:lpstr>Professional Assistance </vt:lpstr>
      <vt:lpstr>Our Website &amp; Database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Westbrooke Consulting</dc:title>
  <dc:creator>Joe Bartelo</dc:creator>
  <cp:lastModifiedBy>Robert Quebral</cp:lastModifiedBy>
  <cp:revision>20</cp:revision>
  <dcterms:created xsi:type="dcterms:W3CDTF">2016-12-06T01:14:08Z</dcterms:created>
  <dcterms:modified xsi:type="dcterms:W3CDTF">2016-12-08T16:26:47Z</dcterms:modified>
</cp:coreProperties>
</file>